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7"/>
  </p:notesMasterIdLst>
  <p:sldIdLst>
    <p:sldId id="346" r:id="rId2"/>
    <p:sldId id="358" r:id="rId3"/>
    <p:sldId id="347" r:id="rId4"/>
    <p:sldId id="341" r:id="rId5"/>
    <p:sldId id="343" r:id="rId6"/>
    <p:sldId id="357" r:id="rId7"/>
    <p:sldId id="348" r:id="rId8"/>
    <p:sldId id="355" r:id="rId9"/>
    <p:sldId id="352" r:id="rId10"/>
    <p:sldId id="350" r:id="rId11"/>
    <p:sldId id="356" r:id="rId12"/>
    <p:sldId id="351" r:id="rId13"/>
    <p:sldId id="353" r:id="rId14"/>
    <p:sldId id="354" r:id="rId15"/>
    <p:sldId id="34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1248" autoAdjust="0"/>
  </p:normalViewPr>
  <p:slideViewPr>
    <p:cSldViewPr snapToGrid="0" snapToObjects="1">
      <p:cViewPr varScale="1">
        <p:scale>
          <a:sx n="97" d="100"/>
          <a:sy n="97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67FE2-1CE6-3F45-BDE3-2F1476ED856A}" type="datetimeFigureOut">
              <a:rPr lang="en-US" smtClean="0"/>
              <a:pPr/>
              <a:t>6/25/10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E8748-EC35-3242-BCE5-4852AB75D9B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E8748-EC35-3242-BCE5-4852AB75D9B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08561-987D-B145-A016-90E5F81A7EBF}" type="slidenum">
              <a:rPr lang="en-US">
                <a:solidFill>
                  <a:srgbClr val="FFFFFF"/>
                </a:solidFill>
              </a:rPr>
              <a:pPr/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50" y="6667500"/>
            <a:ext cx="3629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91000" y="66421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E8E5321B-5B0B-2644-B899-325EB572D2B9}" type="slidenum">
              <a:rPr lang="en-US">
                <a:solidFill>
                  <a:srgbClr val="FFFFFF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</a:endParaRPr>
          </a:p>
        </p:txBody>
      </p:sp>
      <p:pic>
        <p:nvPicPr>
          <p:cNvPr id="1031" name="Picture 37" descr="Logo CERN width=144,      height=1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81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8" descr="AB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82200" y="7620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4" name="Picture 41" descr="CERN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01200" y="2970213"/>
            <a:ext cx="1114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Arial Unicode MS" charset="0"/>
        <a:buChar char="●"/>
        <a:defRPr sz="24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charset="0"/>
        <a:buChar char="–"/>
        <a:defRPr sz="2000">
          <a:solidFill>
            <a:srgbClr val="6666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907847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Main tasks - goals:</a:t>
            </a:r>
            <a:endParaRPr lang="en-US" i="1" dirty="0" smtClean="0"/>
          </a:p>
          <a:p>
            <a:pPr lvl="1"/>
            <a:r>
              <a:rPr lang="en-US" dirty="0" smtClean="0"/>
              <a:t>Finish </a:t>
            </a:r>
            <a:r>
              <a:rPr lang="en-US" dirty="0" err="1" smtClean="0"/>
              <a:t>LBDS</a:t>
            </a:r>
            <a:r>
              <a:rPr lang="en-US" dirty="0" smtClean="0"/>
              <a:t> measurements at 450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Beam dump with transverse and energy offsets.</a:t>
            </a:r>
          </a:p>
          <a:p>
            <a:pPr lvl="2"/>
            <a:r>
              <a:rPr lang="en-US" dirty="0" smtClean="0"/>
              <a:t>Simulation of asynchronous beam dump.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Adjustment of TOTEM Roman Pots at 450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Optimization of longitudinal blow-up procedure.</a:t>
            </a:r>
          </a:p>
          <a:p>
            <a:pPr lvl="1"/>
            <a:r>
              <a:rPr lang="en-US" dirty="0" smtClean="0"/>
              <a:t>Fills for Physics.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Weekend Summary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Bunch length versus time: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201006270215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94" y="1297506"/>
            <a:ext cx="7589955" cy="534459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Beam intensity and lifetime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2010062707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7149"/>
            <a:ext cx="9144000" cy="46767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Beam1 Tune lines and intensity</a:t>
            </a:r>
            <a:r>
              <a:rPr lang="en-US" dirty="0" smtClean="0"/>
              <a:t>: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5 10</a:t>
            </a:r>
            <a:r>
              <a:rPr lang="en-US" baseline="30000" dirty="0" smtClean="0"/>
              <a:t>-3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201006270648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0" y="1313763"/>
            <a:ext cx="9054362" cy="463092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Beam1 Tune lines and intensity</a:t>
            </a:r>
            <a:r>
              <a:rPr lang="en-US" dirty="0" smtClean="0"/>
              <a:t>: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Q</a:t>
            </a:r>
            <a:r>
              <a:rPr lang="en-US" baseline="-25000" dirty="0" err="1" smtClean="0"/>
              <a:t>v</a:t>
            </a:r>
            <a:r>
              <a:rPr lang="en-US" dirty="0" smtClean="0"/>
              <a:t> = 5 10</a:t>
            </a:r>
            <a:r>
              <a:rPr lang="en-US" baseline="30000" dirty="0" smtClean="0"/>
              <a:t>-3</a:t>
            </a:r>
            <a:endParaRPr lang="en-US" baseline="30000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201006270653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1858"/>
            <a:ext cx="9129277" cy="466924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Beam size from synchrotron light monitor (average)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Philippe mentions </a:t>
            </a:r>
            <a:r>
              <a:rPr lang="en-US" dirty="0" smtClean="0"/>
              <a:t>later that only bunches 1 and 3 saw their length decreased down to 1.3 ns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201006270754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86213"/>
            <a:ext cx="9144001" cy="37655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Plan for the </a:t>
            </a:r>
            <a:r>
              <a:rPr lang="en-US" dirty="0" smtClean="0"/>
              <a:t>weekend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Physics fills with 3 </a:t>
            </a:r>
            <a:r>
              <a:rPr lang="en-US" dirty="0" smtClean="0"/>
              <a:t>on 3 10</a:t>
            </a:r>
            <a:r>
              <a:rPr lang="en-US" baseline="30000" dirty="0" smtClean="0"/>
              <a:t>11</a:t>
            </a:r>
            <a:r>
              <a:rPr lang="en-US" dirty="0" smtClean="0"/>
              <a:t>ppb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Horizontal beam separation </a:t>
            </a:r>
            <a:r>
              <a:rPr lang="en-US" dirty="0" smtClean="0"/>
              <a:t>for ALICE with aim of factor 30 luminosity reduction.</a:t>
            </a:r>
            <a:endParaRPr lang="en-US" dirty="0" smtClean="0"/>
          </a:p>
          <a:p>
            <a:pPr lvl="1"/>
            <a:r>
              <a:rPr lang="en-US" dirty="0" smtClean="0"/>
              <a:t>Hump measurements at 450 </a:t>
            </a:r>
            <a:r>
              <a:rPr lang="en-US" dirty="0" err="1" smtClean="0"/>
              <a:t>GeV</a:t>
            </a:r>
            <a:r>
              <a:rPr lang="en-US" dirty="0" smtClean="0"/>
              <a:t> (if time permits).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</a:t>
            </a:r>
            <a:r>
              <a:rPr lang="en-US" dirty="0" smtClean="0"/>
              <a:t>day 28.6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2"/>
          <p:cNvSpPr>
            <a:spLocks noGrp="1"/>
          </p:cNvSpPr>
          <p:nvPr>
            <p:ph type="title"/>
          </p:nvPr>
        </p:nvSpPr>
        <p:spPr>
          <a:xfrm>
            <a:off x="609600" y="21460"/>
            <a:ext cx="8305800" cy="7921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Week </a:t>
            </a:r>
            <a:r>
              <a:rPr lang="en-GB" dirty="0" smtClean="0">
                <a:solidFill>
                  <a:srgbClr val="FF0000"/>
                </a:solidFill>
              </a:rPr>
              <a:t>25</a:t>
            </a:r>
            <a:endParaRPr lang="en-GB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826717"/>
          <a:ext cx="8763000" cy="567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378"/>
                <a:gridCol w="63946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Week 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</a:t>
                      </a:r>
                      <a:r>
                        <a:rPr lang="en-GB" dirty="0" smtClean="0"/>
                        <a:t> 21/</a:t>
                      </a:r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rgbClr val="FF0000"/>
                          </a:solidFill>
                        </a:rPr>
                        <a:t>LBDS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 setup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and validation at 450 </a:t>
                      </a:r>
                      <a:r>
                        <a:rPr lang="en-GB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en-GB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</a:t>
                      </a:r>
                      <a:r>
                        <a:rPr lang="en-GB" dirty="0" smtClean="0"/>
                        <a:t> 22/</a:t>
                      </a:r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rgbClr val="00B050"/>
                          </a:solidFill>
                        </a:rPr>
                        <a:t>LBDS</a:t>
                      </a:r>
                      <a:r>
                        <a:rPr lang="en-GB" sz="1800" dirty="0" smtClean="0">
                          <a:solidFill>
                            <a:srgbClr val="00B050"/>
                          </a:solidFill>
                        </a:rPr>
                        <a:t> and collimation validation</a:t>
                      </a:r>
                      <a:r>
                        <a:rPr lang="en-GB" sz="1800" baseline="0" dirty="0" smtClean="0">
                          <a:solidFill>
                            <a:srgbClr val="00B050"/>
                          </a:solidFill>
                        </a:rPr>
                        <a:t> continued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problem in Pt4</a:t>
                      </a:r>
                      <a:endParaRPr lang="en-GB" sz="1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Wed</a:t>
                      </a:r>
                      <a:r>
                        <a:rPr lang="en-GB" dirty="0" smtClean="0"/>
                        <a:t> 23/</a:t>
                      </a:r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Access for RB78 and </a:t>
                      </a:r>
                      <a:r>
                        <a:rPr lang="en-US" sz="1800" baseline="0" dirty="0" err="1" smtClean="0">
                          <a:solidFill>
                            <a:srgbClr val="00B050"/>
                          </a:solidFill>
                        </a:rPr>
                        <a:t>BIC/RF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 IR4.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recovery (Pt4 and Pt2)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Technical stop in the </a:t>
                      </a:r>
                      <a:r>
                        <a:rPr lang="en-US" sz="1800" baseline="0" dirty="0" err="1" smtClean="0">
                          <a:solidFill>
                            <a:srgbClr val="00B050"/>
                          </a:solidFill>
                        </a:rPr>
                        <a:t>SPS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; </a:t>
                      </a:r>
                      <a:r>
                        <a:rPr lang="en-US" sz="1800" baseline="0" dirty="0" err="1" smtClean="0">
                          <a:solidFill>
                            <a:srgbClr val="00B050"/>
                          </a:solidFill>
                        </a:rPr>
                        <a:t>RF</a:t>
                      </a:r>
                      <a:r>
                        <a:rPr lang="en-US" sz="1800" baseline="0" dirty="0" smtClean="0">
                          <a:solidFill>
                            <a:srgbClr val="00B050"/>
                          </a:solidFill>
                        </a:rPr>
                        <a:t> problems in injector complex</a:t>
                      </a:r>
                      <a:endParaRPr lang="en-GB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Thu</a:t>
                      </a:r>
                      <a:r>
                        <a:rPr lang="en-GB" dirty="0" smtClean="0"/>
                        <a:t> 24/</a:t>
                      </a:r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Feedback studies (</a:t>
                      </a:r>
                      <a:r>
                        <a:rPr lang="en-GB" baseline="0" dirty="0" err="1" smtClean="0">
                          <a:solidFill>
                            <a:srgbClr val="00B050"/>
                          </a:solidFill>
                        </a:rPr>
                        <a:t>Q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GB" baseline="0" dirty="0" err="1" smtClean="0">
                          <a:solidFill>
                            <a:srgbClr val="00B050"/>
                          </a:solidFill>
                        </a:rPr>
                        <a:t>Q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’ and Orbit); Damper tests</a:t>
                      </a:r>
                      <a:endParaRPr lang="en-GB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Ramp test and </a:t>
                      </a:r>
                      <a:r>
                        <a:rPr lang="en-US" baseline="0" dirty="0" err="1" smtClean="0">
                          <a:solidFill>
                            <a:srgbClr val="00B050"/>
                          </a:solidFill>
                        </a:rPr>
                        <a:t>asynch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beam </a:t>
                      </a:r>
                      <a:r>
                        <a:rPr lang="en-US" baseline="0" smtClean="0">
                          <a:solidFill>
                            <a:srgbClr val="00B050"/>
                          </a:solidFill>
                        </a:rPr>
                        <a:t>dump validation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GB" dirty="0" smtClean="0"/>
                        <a:t>Fri</a:t>
                      </a:r>
                      <a:r>
                        <a:rPr lang="en-GB" dirty="0" smtClean="0"/>
                        <a:t> 25/</a:t>
                      </a:r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Finishing up </a:t>
                      </a:r>
                      <a:r>
                        <a:rPr lang="en-GB" baseline="0" dirty="0" err="1" smtClean="0">
                          <a:solidFill>
                            <a:srgbClr val="00B050"/>
                          </a:solidFill>
                        </a:rPr>
                        <a:t>LBDS</a:t>
                      </a:r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 validation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TOTEM setup at 450 </a:t>
                      </a:r>
                      <a:r>
                        <a:rPr lang="en-GB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endParaRPr lang="en-GB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GB" baseline="0" dirty="0" smtClean="0">
                          <a:solidFill>
                            <a:srgbClr val="00B050"/>
                          </a:solidFill>
                        </a:rPr>
                        <a:t>Transverse damper setting-up for operation with &gt;1 bunch</a:t>
                      </a: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GB" dirty="0" smtClean="0"/>
                        <a:t>Sat 26/6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Test ramp with new sequence for squeeze and collapsing of separator bumps. 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Fill for Physics with 'Stable Beam' conditions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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  <a:sym typeface="Wingdings"/>
                        </a:rPr>
                        <a:t>L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= 5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sym typeface="Wingdings"/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29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sym typeface="Wingdings"/>
                        </a:rPr>
                        <a:t> cm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-2 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sym typeface="Wingdings"/>
                        </a:rPr>
                        <a:t>sec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sym typeface="Wingdings"/>
                        </a:rPr>
                        <a:t>-1</a:t>
                      </a:r>
                      <a:endParaRPr lang="en-US" baseline="300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GB" dirty="0" smtClean="0"/>
                        <a:t>Sun 27/6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solidFill>
                            <a:srgbClr val="00B050"/>
                          </a:solidFill>
                        </a:rPr>
                        <a:t>End of fill studies on </a:t>
                      </a:r>
                      <a:r>
                        <a:rPr lang="en-GB" sz="1800" baseline="0" dirty="0" err="1" smtClean="0">
                          <a:solidFill>
                            <a:srgbClr val="00B050"/>
                          </a:solidFill>
                        </a:rPr>
                        <a:t>Q</a:t>
                      </a:r>
                      <a:r>
                        <a:rPr lang="en-GB" sz="1800" baseline="0" dirty="0" smtClean="0">
                          <a:solidFill>
                            <a:srgbClr val="00B050"/>
                          </a:solidFill>
                        </a:rPr>
                        <a:t>’; </a:t>
                      </a:r>
                      <a:r>
                        <a:rPr lang="en-GB" sz="1800" baseline="0" dirty="0" err="1" smtClean="0">
                          <a:solidFill>
                            <a:srgbClr val="00B050"/>
                          </a:solidFill>
                        </a:rPr>
                        <a:t>Octupole</a:t>
                      </a:r>
                      <a:r>
                        <a:rPr lang="en-GB" sz="1800" baseline="0" dirty="0" smtClean="0">
                          <a:solidFill>
                            <a:srgbClr val="00B050"/>
                          </a:solidFill>
                        </a:rPr>
                        <a:t> settings and beam size measurement</a:t>
                      </a:r>
                    </a:p>
                    <a:p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Loss of </a:t>
                      </a:r>
                      <a:r>
                        <a:rPr lang="en-GB" sz="1800" baseline="0" dirty="0" err="1" smtClean="0">
                          <a:solidFill>
                            <a:srgbClr val="FF0000"/>
                          </a:solidFill>
                        </a:rPr>
                        <a:t>cryo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 in Sector 34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  <a:sym typeface="Wingdings"/>
                        </a:rPr>
                        <a:t>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 no beam for rest of the day</a:t>
                      </a:r>
                      <a:r>
                        <a:rPr lang="en-GB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907847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Summary of Saturday’s Physics fill’:</a:t>
            </a:r>
            <a:endParaRPr lang="en-US" i="1" dirty="0" smtClean="0"/>
          </a:p>
          <a:p>
            <a:pPr lvl="1"/>
            <a:r>
              <a:rPr lang="en-US" dirty="0" err="1" smtClean="0"/>
              <a:t>E</a:t>
            </a:r>
            <a:r>
              <a:rPr lang="en-US" dirty="0" err="1" smtClean="0"/>
              <a:t>mittances</a:t>
            </a:r>
            <a:r>
              <a:rPr lang="en-US" dirty="0" smtClean="0"/>
              <a:t> of beams at end of ramp:</a:t>
            </a:r>
          </a:p>
          <a:p>
            <a:pPr lvl="2"/>
            <a:r>
              <a:rPr lang="en-US" dirty="0" smtClean="0"/>
              <a:t>Beam1: horizontal 5.0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vertical 7.6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2"/>
            <a:r>
              <a:rPr lang="en-US" dirty="0" smtClean="0"/>
              <a:t>Beam2: horizontal 6.0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vertical 5.9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endParaRPr lang="en-US" baseline="30000" dirty="0" smtClean="0"/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Peak luminosity above 5 10</a:t>
            </a:r>
            <a:r>
              <a:rPr lang="en-US" baseline="30000" dirty="0" smtClean="0">
                <a:solidFill>
                  <a:srgbClr val="008000"/>
                </a:solidFill>
              </a:rPr>
              <a:t>29</a:t>
            </a:r>
            <a:r>
              <a:rPr lang="en-US" dirty="0" smtClean="0">
                <a:solidFill>
                  <a:srgbClr val="008000"/>
                </a:solidFill>
              </a:rPr>
              <a:t> cm</a:t>
            </a:r>
            <a:r>
              <a:rPr lang="en-US" baseline="30000" dirty="0" smtClean="0">
                <a:solidFill>
                  <a:srgbClr val="008000"/>
                </a:solidFill>
              </a:rPr>
              <a:t>-2 </a:t>
            </a:r>
            <a:r>
              <a:rPr lang="en-US" dirty="0" smtClean="0">
                <a:solidFill>
                  <a:srgbClr val="008000"/>
                </a:solidFill>
              </a:rPr>
              <a:t>sec</a:t>
            </a:r>
            <a:r>
              <a:rPr lang="en-US" baseline="30000" dirty="0" smtClean="0">
                <a:solidFill>
                  <a:srgbClr val="008000"/>
                </a:solidFill>
              </a:rPr>
              <a:t>-1</a:t>
            </a:r>
            <a:r>
              <a:rPr lang="en-US" dirty="0" smtClean="0">
                <a:solidFill>
                  <a:srgbClr val="008000"/>
                </a:solidFill>
              </a:rPr>
              <a:t>!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But luminosity in ALICE ca. factor 2 smaller than in other experiments!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 = 0.9 10</a:t>
            </a:r>
            <a:r>
              <a:rPr lang="en-US" baseline="30000" dirty="0" smtClean="0"/>
              <a:t>11</a:t>
            </a:r>
            <a:r>
              <a:rPr lang="en-US" dirty="0" smtClean="0"/>
              <a:t> ppb</a:t>
            </a:r>
          </a:p>
          <a:p>
            <a:pPr lvl="1"/>
            <a:r>
              <a:rPr lang="en-US" dirty="0" smtClean="0"/>
              <a:t>Measured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values:</a:t>
            </a:r>
          </a:p>
          <a:p>
            <a:pPr lvl="1"/>
            <a:r>
              <a:rPr lang="en-US" dirty="0" smtClean="0"/>
              <a:t>IP1 </a:t>
            </a:r>
            <a:r>
              <a:rPr lang="en-US" dirty="0" smtClean="0"/>
              <a:t>(ATLAS)</a:t>
            </a:r>
            <a:r>
              <a:rPr lang="en-US" dirty="0" smtClean="0"/>
              <a:t> horizontal: </a:t>
            </a:r>
            <a:r>
              <a:rPr lang="en-US" dirty="0" smtClean="0"/>
              <a:t>3.27m</a:t>
            </a:r>
            <a:r>
              <a:rPr lang="en-US" dirty="0" smtClean="0"/>
              <a:t> - 3.52m vertical: </a:t>
            </a:r>
            <a:r>
              <a:rPr lang="en-US" dirty="0" smtClean="0"/>
              <a:t>3.82m - 3.76m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 IP2 </a:t>
            </a:r>
            <a:r>
              <a:rPr lang="en-US" dirty="0" smtClean="0"/>
              <a:t>(ALICE)</a:t>
            </a:r>
            <a:r>
              <a:rPr lang="en-US" dirty="0" smtClean="0"/>
              <a:t>  horizontal: </a:t>
            </a:r>
            <a:r>
              <a:rPr lang="en-US" dirty="0" smtClean="0"/>
              <a:t>3.45m - </a:t>
            </a:r>
            <a:r>
              <a:rPr lang="en-US" dirty="0" smtClean="0"/>
              <a:t>3.34m vertical: </a:t>
            </a:r>
            <a:r>
              <a:rPr lang="en-US" dirty="0" smtClean="0"/>
              <a:t>2.65m - 4.23m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 IP5 </a:t>
            </a:r>
            <a:r>
              <a:rPr lang="en-US" dirty="0" smtClean="0"/>
              <a:t>(CMS)</a:t>
            </a:r>
            <a:r>
              <a:rPr lang="en-US" dirty="0" smtClean="0"/>
              <a:t>    horizontal: </a:t>
            </a:r>
            <a:r>
              <a:rPr lang="en-US" dirty="0" smtClean="0"/>
              <a:t>3.70m - 3.69m </a:t>
            </a:r>
            <a:r>
              <a:rPr lang="en-US" dirty="0" smtClean="0"/>
              <a:t>vertical: </a:t>
            </a:r>
            <a:r>
              <a:rPr lang="en-US" dirty="0" smtClean="0"/>
              <a:t>3.45m - 3.93m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 IP8 </a:t>
            </a:r>
            <a:r>
              <a:rPr lang="en-US" dirty="0" smtClean="0"/>
              <a:t>(</a:t>
            </a:r>
            <a:r>
              <a:rPr lang="en-US" dirty="0" err="1" smtClean="0"/>
              <a:t>LHCb</a:t>
            </a:r>
            <a:r>
              <a:rPr lang="en-US" dirty="0" smtClean="0"/>
              <a:t>)</a:t>
            </a:r>
            <a:r>
              <a:rPr lang="en-US" dirty="0" smtClean="0"/>
              <a:t>   horizontal: </a:t>
            </a:r>
            <a:r>
              <a:rPr lang="en-US" dirty="0" smtClean="0"/>
              <a:t>3.42m - 3.64m </a:t>
            </a:r>
            <a:r>
              <a:rPr lang="en-US" dirty="0" smtClean="0"/>
              <a:t>vertical: </a:t>
            </a:r>
            <a:r>
              <a:rPr lang="en-US" dirty="0" smtClean="0"/>
              <a:t>3.89m - </a:t>
            </a:r>
            <a:r>
              <a:rPr lang="en-US" dirty="0" smtClean="0"/>
              <a:t>3.07m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							</a:t>
            </a:r>
            <a:r>
              <a:rPr lang="en-US" dirty="0" err="1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2.4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10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29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cm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-2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sec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-</a:t>
            </a:r>
            <a:r>
              <a:rPr lang="en-US" baseline="30000" dirty="0" smtClean="0">
                <a:solidFill>
                  <a:srgbClr val="008000"/>
                </a:solidFill>
                <a:sym typeface="Wingdings"/>
              </a:rPr>
              <a:t>1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!!!</a:t>
            </a:r>
            <a:endParaRPr lang="en-US" dirty="0" smtClean="0">
              <a:solidFill>
                <a:srgbClr val="008000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26.6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907847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</a:t>
            </a:r>
            <a:r>
              <a:rPr lang="en-US" dirty="0" smtClean="0"/>
              <a:t>: End of Fill measurements for last physics fill:</a:t>
            </a:r>
          </a:p>
          <a:p>
            <a:pPr lvl="1"/>
            <a:r>
              <a:rPr lang="en-US" dirty="0" smtClean="0"/>
              <a:t>Re measure </a:t>
            </a:r>
            <a:r>
              <a:rPr lang="en-US" dirty="0" err="1" smtClean="0"/>
              <a:t>Q</a:t>
            </a:r>
            <a:r>
              <a:rPr lang="en-US" dirty="0" smtClean="0"/>
              <a:t>’ (still looking for explanation of intensity drop during last fill):</a:t>
            </a:r>
          </a:p>
          <a:p>
            <a:pPr lvl="2">
              <a:buNone/>
            </a:pPr>
            <a:r>
              <a:rPr lang="en-US" dirty="0" smtClean="0"/>
              <a:t>Beam2: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x</a:t>
            </a:r>
            <a:r>
              <a:rPr lang="en-US" dirty="0" smtClean="0"/>
              <a:t>’ = +4.4;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y</a:t>
            </a:r>
            <a:r>
              <a:rPr lang="en-US" dirty="0" smtClean="0"/>
              <a:t>’ </a:t>
            </a:r>
            <a:r>
              <a:rPr lang="en-US" dirty="0" smtClean="0"/>
              <a:t>= +</a:t>
            </a:r>
            <a:r>
              <a:rPr lang="en-US" dirty="0" smtClean="0"/>
              <a:t>4.2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Re-measuring transverse </a:t>
            </a:r>
            <a:r>
              <a:rPr lang="en-US" dirty="0" err="1" smtClean="0"/>
              <a:t>emittances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end of squeeze:</a:t>
            </a:r>
          </a:p>
          <a:p>
            <a:pPr lvl="2">
              <a:buNone/>
            </a:pPr>
            <a:r>
              <a:rPr lang="en-US" dirty="0" smtClean="0"/>
              <a:t>    Beam1</a:t>
            </a:r>
            <a:r>
              <a:rPr lang="en-US" dirty="0" smtClean="0"/>
              <a:t>: horizontal 5.0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vertical 7.6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2">
              <a:buNone/>
            </a:pPr>
            <a:r>
              <a:rPr lang="en-US" dirty="0" smtClean="0"/>
              <a:t>    Beam2: horizontal 6.0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vertical 5.9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  <a:endParaRPr lang="en-US" dirty="0" smtClean="0"/>
          </a:p>
          <a:p>
            <a:pPr lvl="2"/>
            <a:r>
              <a:rPr lang="en-US" dirty="0" smtClean="0"/>
              <a:t>end of run:</a:t>
            </a:r>
          </a:p>
          <a:p>
            <a:pPr lvl="2">
              <a:buNone/>
            </a:pPr>
            <a:r>
              <a:rPr lang="en-US" dirty="0" smtClean="0"/>
              <a:t>    Beam1</a:t>
            </a:r>
            <a:r>
              <a:rPr lang="en-US" dirty="0" smtClean="0"/>
              <a:t>: horizontal 5.6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vertical 10.4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>
              <a:buNone/>
            </a:pPr>
            <a:r>
              <a:rPr lang="en-US" dirty="0" smtClean="0"/>
              <a:t>		    Beam2: horizontal 10.6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m; vertical 13.4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	</a:t>
            </a:r>
            <a:r>
              <a:rPr lang="en-US" dirty="0" smtClean="0"/>
              <a:t>			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educing </a:t>
            </a:r>
            <a:r>
              <a:rPr lang="en-US" dirty="0" err="1" smtClean="0"/>
              <a:t>O</a:t>
            </a:r>
            <a:r>
              <a:rPr lang="en-US" dirty="0" err="1" smtClean="0"/>
              <a:t>ctupole</a:t>
            </a:r>
            <a:r>
              <a:rPr lang="en-US" dirty="0" smtClean="0"/>
              <a:t> strength (100A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40A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No change in tune spectrum</a:t>
            </a:r>
          </a:p>
          <a:p>
            <a:pPr lvl="2"/>
            <a:r>
              <a:rPr lang="en-US" dirty="0" smtClean="0"/>
              <a:t>But some losses in IR7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Losses in IR7 during change of </a:t>
            </a:r>
            <a:r>
              <a:rPr lang="en-US" dirty="0" err="1" smtClean="0"/>
              <a:t>Octupole</a:t>
            </a:r>
            <a:r>
              <a:rPr lang="en-US" dirty="0" smtClean="0"/>
              <a:t> settings:</a:t>
            </a: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201006271121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48" y="1204026"/>
            <a:ext cx="7352888" cy="543807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907847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Morning</a:t>
            </a:r>
            <a:r>
              <a:rPr lang="en-US" dirty="0" smtClean="0"/>
              <a:t>: End of Fill measurements for last physics fill:</a:t>
            </a:r>
          </a:p>
          <a:p>
            <a:pPr lvl="1"/>
            <a:r>
              <a:rPr lang="en-US" dirty="0" smtClean="0"/>
              <a:t>Transverse offset scans at ALICE:</a:t>
            </a:r>
          </a:p>
          <a:p>
            <a:pPr lvl="2"/>
            <a:r>
              <a:rPr lang="en-US" dirty="0" smtClean="0"/>
              <a:t>Horizontal </a:t>
            </a:r>
            <a:r>
              <a:rPr lang="en-US" dirty="0" smtClean="0"/>
              <a:t>scan with both beams at 1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 Optimization </a:t>
            </a:r>
            <a:r>
              <a:rPr lang="en-US" dirty="0" smtClean="0"/>
              <a:t>for Horizontal rate is </a:t>
            </a:r>
            <a:r>
              <a:rPr lang="en-US" dirty="0" smtClean="0"/>
              <a:t>ok.</a:t>
            </a:r>
          </a:p>
          <a:p>
            <a:pPr lvl="2"/>
            <a:r>
              <a:rPr lang="en-US" dirty="0" smtClean="0"/>
              <a:t>Vertical </a:t>
            </a:r>
            <a:r>
              <a:rPr lang="en-US" dirty="0" smtClean="0"/>
              <a:t>scan with both beams at 1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 Optimization for</a:t>
            </a:r>
            <a:r>
              <a:rPr lang="en-US" dirty="0" smtClean="0"/>
              <a:t> Vertical </a:t>
            </a:r>
            <a:r>
              <a:rPr lang="en-US" dirty="0" smtClean="0"/>
              <a:t>rate is </a:t>
            </a:r>
            <a:r>
              <a:rPr lang="en-US" dirty="0" smtClean="0"/>
              <a:t>ok.</a:t>
            </a:r>
          </a:p>
          <a:p>
            <a:pPr lvl="2"/>
            <a:r>
              <a:rPr lang="en-US" dirty="0" smtClean="0"/>
              <a:t>11:50: setting up for reducing the</a:t>
            </a:r>
            <a:r>
              <a:rPr lang="en-US" dirty="0" smtClean="0"/>
              <a:t> instantaneous </a:t>
            </a:r>
            <a:r>
              <a:rPr lang="en-US" dirty="0" smtClean="0"/>
              <a:t>luminosity by a factor of 30 for ALICE by opening the Horizontal </a:t>
            </a:r>
            <a:r>
              <a:rPr lang="en-US" dirty="0" smtClean="0"/>
              <a:t>separation.</a:t>
            </a:r>
          </a:p>
          <a:p>
            <a:pPr lvl="2"/>
            <a:r>
              <a:rPr lang="en-US" dirty="0" smtClean="0"/>
              <a:t>12:10: Both beams </a:t>
            </a:r>
            <a:r>
              <a:rPr lang="en-US" dirty="0" smtClean="0"/>
              <a:t>dumped</a:t>
            </a:r>
            <a:r>
              <a:rPr lang="en-US" dirty="0" smtClean="0"/>
              <a:t> via </a:t>
            </a:r>
            <a:r>
              <a:rPr lang="en-US" dirty="0" err="1" smtClean="0"/>
              <a:t>SMP</a:t>
            </a:r>
            <a:r>
              <a:rPr lang="en-US" dirty="0" smtClean="0"/>
              <a:t> </a:t>
            </a:r>
            <a:r>
              <a:rPr lang="en-US" dirty="0" smtClean="0"/>
              <a:t>interlock in the SIS which was generated when the </a:t>
            </a:r>
            <a:r>
              <a:rPr lang="en-US" dirty="0" err="1" smtClean="0"/>
              <a:t>SMP</a:t>
            </a:r>
            <a:r>
              <a:rPr lang="en-US" dirty="0" smtClean="0"/>
              <a:t> detected an energy </a:t>
            </a:r>
            <a:r>
              <a:rPr lang="en-US" dirty="0" err="1" smtClean="0"/>
              <a:t>mis</a:t>
            </a:r>
            <a:r>
              <a:rPr lang="en-US" dirty="0" smtClean="0"/>
              <a:t>-match from the </a:t>
            </a:r>
            <a:r>
              <a:rPr lang="en-US" dirty="0" err="1" smtClean="0"/>
              <a:t>BLMs</a:t>
            </a:r>
            <a:r>
              <a:rPr lang="en-US" dirty="0" smtClean="0"/>
              <a:t>. The reason for the mismatch was due to a </a:t>
            </a:r>
            <a:r>
              <a:rPr lang="en-US" dirty="0" err="1" smtClean="0"/>
              <a:t>BLM</a:t>
            </a:r>
            <a:r>
              <a:rPr lang="en-US" dirty="0" smtClean="0"/>
              <a:t> crate being down (cfv-sr7-BLMR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12:18: Ramp down.</a:t>
            </a:r>
          </a:p>
          <a:p>
            <a:pPr lvl="2"/>
            <a:r>
              <a:rPr lang="en-US" dirty="0" smtClean="0"/>
              <a:t>14:00: Ready to inject.</a:t>
            </a:r>
          </a:p>
          <a:p>
            <a:pPr lvl="2"/>
            <a:r>
              <a:rPr lang="en-US" dirty="0" smtClean="0"/>
              <a:t>15:33: Lost </a:t>
            </a:r>
            <a:r>
              <a:rPr lang="en-US" dirty="0" err="1" smtClean="0"/>
              <a:t>cryo</a:t>
            </a:r>
            <a:r>
              <a:rPr lang="en-US" dirty="0" smtClean="0"/>
              <a:t> conditions </a:t>
            </a:r>
            <a:r>
              <a:rPr lang="en-US" dirty="0" smtClean="0"/>
              <a:t>in sector 34: the 4.5 </a:t>
            </a:r>
            <a:r>
              <a:rPr lang="en-US" dirty="0" err="1" smtClean="0"/>
              <a:t>K</a:t>
            </a:r>
            <a:r>
              <a:rPr lang="en-US" dirty="0" smtClean="0"/>
              <a:t> cold compressor is down. We are probably out for 10-12 hours.</a:t>
            </a:r>
            <a:br>
              <a:rPr lang="en-US" dirty="0" smtClean="0"/>
            </a:b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Stable beams with </a:t>
            </a:r>
            <a:r>
              <a:rPr lang="en-US" dirty="0" err="1" smtClean="0"/>
              <a:t>L</a:t>
            </a:r>
            <a:r>
              <a:rPr lang="en-US" dirty="0" smtClean="0"/>
              <a:t> ≈ 5 </a:t>
            </a:r>
            <a:r>
              <a:rPr lang="en-US" dirty="0" smtClean="0"/>
              <a:t>10</a:t>
            </a:r>
            <a:r>
              <a:rPr lang="en-US" baseline="30000" dirty="0" smtClean="0"/>
              <a:t>29</a:t>
            </a:r>
            <a:r>
              <a:rPr lang="en-US" dirty="0" smtClean="0"/>
              <a:t> cm</a:t>
            </a:r>
            <a:r>
              <a:rPr lang="en-US" baseline="30000" dirty="0" smtClean="0"/>
              <a:t>-2 </a:t>
            </a:r>
            <a:r>
              <a:rPr lang="en-US" dirty="0" smtClean="0"/>
              <a:t>sec</a:t>
            </a:r>
            <a:r>
              <a:rPr lang="en-US" baseline="30000" dirty="0" smtClean="0"/>
              <a:t>-1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26.6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201006262022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01" y="1218598"/>
            <a:ext cx="6328951" cy="53842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Luminosity over fill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201006270735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581"/>
            <a:ext cx="9144000" cy="467677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104" y="724531"/>
            <a:ext cx="9103896" cy="583900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r>
              <a:rPr lang="en-US" dirty="0" smtClean="0"/>
              <a:t>Intensity and lifetime </a:t>
            </a:r>
            <a:r>
              <a:rPr lang="en-US" dirty="0" smtClean="0"/>
              <a:t>versus time:</a:t>
            </a:r>
            <a:endParaRPr lang="en-US" dirty="0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27.6</a:t>
            </a:r>
            <a:endParaRPr lang="en-US" dirty="0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014056-7BCD-1845-8D94-64C65C1E8D8B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8:30 meeting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201006270207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18" y="1234985"/>
            <a:ext cx="7548563" cy="5328551"/>
          </a:xfrm>
          <a:prstGeom prst="rect">
            <a:avLst/>
          </a:prstGeom>
        </p:spPr>
      </p:pic>
      <p:pic>
        <p:nvPicPr>
          <p:cNvPr id="7" name="Picture 6" descr="201006270213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60" y="2553494"/>
            <a:ext cx="6193588" cy="411400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CC00CC"/>
      </a:hlink>
      <a:folHlink>
        <a:srgbClr val="CCCCE6"/>
      </a:folHlink>
    </a:clrScheme>
    <a:fontScheme name="Pixe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alibri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19349</TotalTime>
  <Words>909</Words>
  <Application>Microsoft Macintosh PowerPoint</Application>
  <PresentationFormat>On-screen Show (4:3)</PresentationFormat>
  <Paragraphs>139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Pixel</vt:lpstr>
      <vt:lpstr>Weekend Summary</vt:lpstr>
      <vt:lpstr>Week 25</vt:lpstr>
      <vt:lpstr>Saturday 26.6</vt:lpstr>
      <vt:lpstr>Sunday 27.6</vt:lpstr>
      <vt:lpstr>Sunday 27.6</vt:lpstr>
      <vt:lpstr>Sunday 27.6</vt:lpstr>
      <vt:lpstr>Saturday 26.6</vt:lpstr>
      <vt:lpstr>Sunday 27.6</vt:lpstr>
      <vt:lpstr>Sunday 27.6</vt:lpstr>
      <vt:lpstr>Sunday 27.6</vt:lpstr>
      <vt:lpstr>Sunday 27.6</vt:lpstr>
      <vt:lpstr>Sunday 27.6</vt:lpstr>
      <vt:lpstr>Sunday 27.6</vt:lpstr>
      <vt:lpstr>Sunday 27.6</vt:lpstr>
      <vt:lpstr>Monday 28.6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27</dc:title>
  <dc:creator>Oliver Bruning</dc:creator>
  <cp:lastModifiedBy>Oliver Bruning</cp:lastModifiedBy>
  <cp:revision>376</cp:revision>
  <dcterms:created xsi:type="dcterms:W3CDTF">2010-06-24T22:06:22Z</dcterms:created>
  <dcterms:modified xsi:type="dcterms:W3CDTF">2010-06-27T22:38:31Z</dcterms:modified>
</cp:coreProperties>
</file>